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92" r:id="rId4"/>
    <p:sldId id="300" r:id="rId5"/>
    <p:sldId id="301" r:id="rId6"/>
    <p:sldId id="310" r:id="rId7"/>
    <p:sldId id="308" r:id="rId8"/>
    <p:sldId id="302" r:id="rId9"/>
    <p:sldId id="299" r:id="rId10"/>
    <p:sldId id="303" r:id="rId11"/>
    <p:sldId id="304" r:id="rId12"/>
    <p:sldId id="305" r:id="rId13"/>
    <p:sldId id="309" r:id="rId14"/>
    <p:sldId id="298" r:id="rId15"/>
    <p:sldId id="306" r:id="rId16"/>
    <p:sldId id="307" r:id="rId17"/>
    <p:sldId id="294" r:id="rId18"/>
    <p:sldId id="293" r:id="rId19"/>
    <p:sldId id="274" r:id="rId20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15" autoAdjust="0"/>
  </p:normalViewPr>
  <p:slideViewPr>
    <p:cSldViewPr>
      <p:cViewPr varScale="1">
        <p:scale>
          <a:sx n="80" d="100"/>
          <a:sy n="80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57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Rassen</a:t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Les 2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80709"/>
            <a:ext cx="3217538" cy="496563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Leerjaar 2</a:t>
            </a:r>
            <a:r>
              <a:rPr lang="nl-NL" sz="2000" smtClean="0">
                <a:solidFill>
                  <a:schemeClr val="bg1"/>
                </a:solidFill>
              </a:rPr>
              <a:t>, thema 3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9" name="Picture 6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31215"/>
          <a:stretch/>
        </p:blipFill>
        <p:spPr bwMode="auto">
          <a:xfrm>
            <a:off x="5004048" y="2439977"/>
            <a:ext cx="2376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kleindierenkeur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7" r="21270"/>
          <a:stretch/>
        </p:blipFill>
        <p:spPr bwMode="auto">
          <a:xfrm>
            <a:off x="7452319" y="2439977"/>
            <a:ext cx="1691681" cy="3456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fbeeldingsresultaat voor ringen voge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10211"/>
          <a:stretch/>
        </p:blipFill>
        <p:spPr bwMode="auto">
          <a:xfrm rot="5400000">
            <a:off x="-918328" y="3357977"/>
            <a:ext cx="3456000" cy="1620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Standaard en stamboek </a:t>
            </a:r>
            <a:r>
              <a:rPr lang="nl-NL" sz="1200" i="1" dirty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Sommige </a:t>
            </a:r>
            <a:r>
              <a:rPr lang="nl-NL" dirty="0"/>
              <a:t>mensen </a:t>
            </a:r>
            <a:r>
              <a:rPr lang="nl-NL" dirty="0" smtClean="0"/>
              <a:t>zijn lid van een </a:t>
            </a:r>
            <a:r>
              <a:rPr lang="nl-NL" i="1" dirty="0" smtClean="0"/>
              <a:t>stamboek-vereniging </a:t>
            </a:r>
            <a:r>
              <a:rPr lang="nl-NL" dirty="0" smtClean="0"/>
              <a:t>of </a:t>
            </a:r>
            <a:r>
              <a:rPr lang="nl-NL" i="1" dirty="0" err="1" smtClean="0"/>
              <a:t>kleindierensportvereniging</a:t>
            </a:r>
            <a:endParaRPr lang="nl-NL" dirty="0"/>
          </a:p>
          <a:p>
            <a:pPr lvl="1"/>
            <a:r>
              <a:rPr lang="nl-NL" dirty="0" smtClean="0"/>
              <a:t>Leden brengen </a:t>
            </a:r>
            <a:r>
              <a:rPr lang="nl-NL" dirty="0"/>
              <a:t>hun </a:t>
            </a:r>
            <a:r>
              <a:rPr lang="nl-NL" b="1" dirty="0">
                <a:solidFill>
                  <a:srgbClr val="8FAA32"/>
                </a:solidFill>
              </a:rPr>
              <a:t>mooiste dieren</a:t>
            </a:r>
            <a:r>
              <a:rPr lang="nl-NL" dirty="0"/>
              <a:t> eens per jaar bijeen op een </a:t>
            </a:r>
            <a:r>
              <a:rPr lang="nl-NL" b="1" dirty="0" smtClean="0">
                <a:solidFill>
                  <a:srgbClr val="8FAA32"/>
                </a:solidFill>
              </a:rPr>
              <a:t>tentoonstelling</a:t>
            </a:r>
          </a:p>
          <a:p>
            <a:pPr lvl="1"/>
            <a:r>
              <a:rPr lang="nl-NL" dirty="0" smtClean="0"/>
              <a:t>Voordat de tentoonstelling begint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keuring</a:t>
            </a:r>
            <a:r>
              <a:rPr lang="nl-NL" dirty="0" smtClean="0">
                <a:sym typeface="Wingdings" panose="05000000000000000000" pitchFamily="2" charset="2"/>
              </a:rPr>
              <a:t> van de dieren</a:t>
            </a:r>
            <a:r>
              <a:rPr lang="nl-NL" dirty="0" smtClean="0"/>
              <a:t> door een keurmeester</a:t>
            </a:r>
          </a:p>
          <a:p>
            <a:pPr lvl="2"/>
            <a:r>
              <a:rPr lang="nl-NL" dirty="0"/>
              <a:t>E</a:t>
            </a:r>
            <a:r>
              <a:rPr lang="nl-NL" dirty="0" smtClean="0"/>
              <a:t>xtra </a:t>
            </a:r>
            <a:r>
              <a:rPr lang="nl-NL" dirty="0"/>
              <a:t>aandacht </a:t>
            </a:r>
            <a:r>
              <a:rPr lang="nl-NL" dirty="0" smtClean="0"/>
              <a:t>besteed aan de</a:t>
            </a:r>
            <a:br>
              <a:rPr lang="nl-NL" dirty="0" smtClean="0"/>
            </a:br>
            <a:r>
              <a:rPr lang="nl-NL" u="sng" dirty="0" smtClean="0"/>
              <a:t>functionele kenmerken</a:t>
            </a:r>
            <a:endParaRPr lang="nl-NL" u="sng" dirty="0"/>
          </a:p>
          <a:p>
            <a:endParaRPr lang="nl-NL" dirty="0"/>
          </a:p>
          <a:p>
            <a:endParaRPr lang="nl-NL" b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 descr="Afbeeldingsresultaat voor kleindierenkeur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r="4757"/>
          <a:stretch/>
        </p:blipFill>
        <p:spPr bwMode="auto">
          <a:xfrm>
            <a:off x="6165273" y="4211291"/>
            <a:ext cx="2799215" cy="2098029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Standaard en stamboek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Veel </a:t>
            </a:r>
            <a:r>
              <a:rPr lang="nl-NL" dirty="0" smtClean="0"/>
              <a:t>rasverenigingen hebben </a:t>
            </a:r>
            <a:r>
              <a:rPr lang="nl-NL" dirty="0"/>
              <a:t>een nauwkeurige beschrijving van de ideale kenmerken van het </a:t>
            </a:r>
            <a:r>
              <a:rPr lang="nl-NL" dirty="0" smtClean="0"/>
              <a:t>ras</a:t>
            </a:r>
          </a:p>
          <a:p>
            <a:r>
              <a:rPr lang="nl-NL" b="1" dirty="0" smtClean="0">
                <a:solidFill>
                  <a:srgbClr val="8FAA32"/>
                </a:solidFill>
              </a:rPr>
              <a:t>Stamboek</a:t>
            </a:r>
            <a:r>
              <a:rPr lang="nl-NL" dirty="0" smtClean="0"/>
              <a:t> wordt bijgehouden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een </a:t>
            </a:r>
            <a:r>
              <a:rPr lang="nl-NL" dirty="0"/>
              <a:t>boek of register </a:t>
            </a:r>
            <a:r>
              <a:rPr lang="nl-NL" dirty="0" smtClean="0"/>
              <a:t>met daarin de </a:t>
            </a:r>
            <a:r>
              <a:rPr lang="nl-NL" u="sng" dirty="0"/>
              <a:t>afstamming van </a:t>
            </a:r>
            <a:r>
              <a:rPr lang="nl-NL" u="sng" dirty="0" smtClean="0"/>
              <a:t>dieren</a:t>
            </a:r>
          </a:p>
          <a:p>
            <a:pPr lvl="1"/>
            <a:r>
              <a:rPr lang="nl-NL" dirty="0" smtClean="0"/>
              <a:t>Er </a:t>
            </a:r>
            <a:r>
              <a:rPr lang="nl-NL" dirty="0"/>
              <a:t>zijn stamboeken voor </a:t>
            </a:r>
            <a:r>
              <a:rPr lang="nl-NL" b="1" dirty="0" smtClean="0">
                <a:solidFill>
                  <a:srgbClr val="8FAA32"/>
                </a:solidFill>
              </a:rPr>
              <a:t>runderen</a:t>
            </a:r>
            <a:r>
              <a:rPr lang="nl-NL" dirty="0" smtClean="0"/>
              <a:t>, </a:t>
            </a:r>
            <a:r>
              <a:rPr lang="nl-NL" b="1" dirty="0" smtClean="0">
                <a:solidFill>
                  <a:srgbClr val="8FAA32"/>
                </a:solidFill>
              </a:rPr>
              <a:t>paarden</a:t>
            </a:r>
            <a:r>
              <a:rPr lang="nl-NL" dirty="0"/>
              <a:t>, </a:t>
            </a:r>
            <a:r>
              <a:rPr lang="nl-NL" b="1" dirty="0" smtClean="0">
                <a:solidFill>
                  <a:srgbClr val="8FAA32"/>
                </a:solidFill>
              </a:rPr>
              <a:t>varkens</a:t>
            </a:r>
            <a:r>
              <a:rPr lang="nl-NL" dirty="0" smtClean="0"/>
              <a:t> en </a:t>
            </a:r>
            <a:r>
              <a:rPr lang="nl-NL" b="1" dirty="0" smtClean="0">
                <a:solidFill>
                  <a:srgbClr val="8FAA32"/>
                </a:solidFill>
              </a:rPr>
              <a:t>geiten en schapen</a:t>
            </a:r>
            <a:endParaRPr lang="nl-NL" b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Standaard en stamboek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/>
              <a:t>Voorbeeld:</a:t>
            </a:r>
            <a:r>
              <a:rPr lang="nl-NL" dirty="0" smtClean="0"/>
              <a:t> afstamming van een veulen</a:t>
            </a:r>
            <a:endParaRPr lang="nl-NL" b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70" y="2152141"/>
            <a:ext cx="5795057" cy="42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Praktijkopdracht </a:t>
            </a:r>
            <a:r>
              <a:rPr lang="nl-NL" sz="1200" i="1" dirty="0" smtClean="0">
                <a:latin typeface="+mn-lt"/>
              </a:rPr>
              <a:t>les 2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/>
              <a:t>Opdracht:</a:t>
            </a:r>
            <a:r>
              <a:rPr lang="nl-NL" sz="3200" b="1" dirty="0" smtClean="0"/>
              <a:t> Stamboek</a:t>
            </a:r>
          </a:p>
          <a:p>
            <a:pPr lvl="4"/>
            <a:endParaRPr lang="nl-NL" b="1" dirty="0"/>
          </a:p>
          <a:p>
            <a:pPr lvl="1"/>
            <a:r>
              <a:rPr lang="nl-NL" dirty="0" smtClean="0"/>
              <a:t>Bij deze opdracht mag je werken in een </a:t>
            </a:r>
            <a:r>
              <a:rPr lang="nl-NL" b="1" dirty="0" smtClean="0">
                <a:solidFill>
                  <a:srgbClr val="8FAA32"/>
                </a:solidFill>
              </a:rPr>
              <a:t>tweetal</a:t>
            </a:r>
          </a:p>
          <a:p>
            <a:pPr lvl="1"/>
            <a:r>
              <a:rPr lang="nl-NL" dirty="0" smtClean="0"/>
              <a:t>Lees de </a:t>
            </a:r>
            <a:r>
              <a:rPr lang="nl-NL" b="1" dirty="0" smtClean="0">
                <a:solidFill>
                  <a:srgbClr val="8FAA32"/>
                </a:solidFill>
              </a:rPr>
              <a:t>opdracht</a:t>
            </a:r>
            <a:r>
              <a:rPr lang="nl-NL" dirty="0" smtClean="0"/>
              <a:t> eerst goed door</a:t>
            </a:r>
            <a:endParaRPr lang="nl-NL" dirty="0"/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Beantwoord de vragen</a:t>
            </a:r>
            <a:r>
              <a:rPr lang="nl-NL" dirty="0" smtClean="0"/>
              <a:t> op het werkblad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Identificatie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Geleerd in leerjaar 1: </a:t>
            </a:r>
            <a:r>
              <a:rPr lang="nl-NL" b="1" dirty="0" smtClean="0">
                <a:solidFill>
                  <a:srgbClr val="8FAA32"/>
                </a:solidFill>
              </a:rPr>
              <a:t>GHROKA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G</a:t>
            </a:r>
            <a:r>
              <a:rPr lang="nl-NL" dirty="0" smtClean="0"/>
              <a:t>eslacht, </a:t>
            </a:r>
            <a:r>
              <a:rPr lang="nl-NL" b="1" dirty="0" smtClean="0">
                <a:solidFill>
                  <a:srgbClr val="8FAA32"/>
                </a:solidFill>
              </a:rPr>
              <a:t>H</a:t>
            </a:r>
            <a:r>
              <a:rPr lang="nl-NL" dirty="0" smtClean="0"/>
              <a:t>oogte, </a:t>
            </a:r>
            <a:r>
              <a:rPr lang="nl-NL" b="1" dirty="0" smtClean="0">
                <a:solidFill>
                  <a:srgbClr val="8FAA32"/>
                </a:solidFill>
              </a:rPr>
              <a:t>R</a:t>
            </a:r>
            <a:r>
              <a:rPr lang="nl-NL" dirty="0" smtClean="0"/>
              <a:t>as, </a:t>
            </a:r>
            <a:r>
              <a:rPr lang="nl-NL" b="1" dirty="0" smtClean="0">
                <a:solidFill>
                  <a:srgbClr val="8FAA32"/>
                </a:solidFill>
              </a:rPr>
              <a:t>O</a:t>
            </a:r>
            <a:r>
              <a:rPr lang="nl-NL" dirty="0" smtClean="0"/>
              <a:t>ud, </a:t>
            </a:r>
            <a:r>
              <a:rPr lang="nl-NL" b="1" dirty="0" smtClean="0">
                <a:solidFill>
                  <a:srgbClr val="8FAA32"/>
                </a:solidFill>
              </a:rPr>
              <a:t>K</a:t>
            </a:r>
            <a:r>
              <a:rPr lang="nl-NL" dirty="0" smtClean="0"/>
              <a:t>leur en </a:t>
            </a:r>
            <a:r>
              <a:rPr lang="nl-NL" b="1" dirty="0" smtClean="0">
                <a:solidFill>
                  <a:srgbClr val="8FAA32"/>
                </a:solidFill>
              </a:rPr>
              <a:t>A</a:t>
            </a:r>
            <a:r>
              <a:rPr lang="nl-NL" dirty="0" smtClean="0"/>
              <a:t>ftekening(en)</a:t>
            </a:r>
          </a:p>
          <a:p>
            <a:pPr lvl="3"/>
            <a:endParaRPr lang="nl-NL" dirty="0" smtClean="0"/>
          </a:p>
          <a:p>
            <a:r>
              <a:rPr lang="nl-NL" dirty="0" smtClean="0"/>
              <a:t>Met deze zes onderdelen kan een goede </a:t>
            </a:r>
            <a:r>
              <a:rPr lang="nl-NL" b="1" dirty="0" smtClean="0">
                <a:solidFill>
                  <a:srgbClr val="8FAA32"/>
                </a:solidFill>
              </a:rPr>
              <a:t>signalementbeschrijving</a:t>
            </a:r>
            <a:r>
              <a:rPr lang="nl-NL" dirty="0" smtClean="0"/>
              <a:t> worden gegeven</a:t>
            </a:r>
          </a:p>
          <a:p>
            <a:pPr lvl="1"/>
            <a:r>
              <a:rPr lang="nl-NL" dirty="0" smtClean="0"/>
              <a:t>Aan de hand van deze beschrijving van een dier worden </a:t>
            </a:r>
            <a:r>
              <a:rPr lang="nl-NL" u="sng" dirty="0" smtClean="0"/>
              <a:t>geïdentificeerd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Identificatie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Identificeren van dieren:</a:t>
            </a:r>
          </a:p>
          <a:p>
            <a:pPr lvl="1"/>
            <a:r>
              <a:rPr lang="nl-NL" dirty="0" smtClean="0"/>
              <a:t>Chippen</a:t>
            </a:r>
          </a:p>
          <a:p>
            <a:pPr lvl="1"/>
            <a:r>
              <a:rPr lang="nl-NL" dirty="0" smtClean="0"/>
              <a:t>Tatoeëren</a:t>
            </a:r>
          </a:p>
          <a:p>
            <a:pPr lvl="1"/>
            <a:r>
              <a:rPr lang="nl-NL" dirty="0" smtClean="0"/>
              <a:t>Ringen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 descr="Afbeeldingsresultaat voor chippen ho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64837"/>
            <a:ext cx="3168352" cy="2112235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tatoeage konij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81" y="4140081"/>
            <a:ext cx="2815391" cy="2113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ringen vog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0081"/>
            <a:ext cx="5665172" cy="2113200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kromde verbindingslijn 5"/>
          <p:cNvCxnSpPr/>
          <p:nvPr/>
        </p:nvCxnSpPr>
        <p:spPr>
          <a:xfrm>
            <a:off x="2627784" y="2420888"/>
            <a:ext cx="3377297" cy="1008112"/>
          </a:xfrm>
          <a:prstGeom prst="curvedConnector3">
            <a:avLst/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/>
          <p:nvPr/>
        </p:nvCxnSpPr>
        <p:spPr>
          <a:xfrm>
            <a:off x="2881150" y="2996030"/>
            <a:ext cx="4067114" cy="2017146"/>
          </a:xfrm>
          <a:prstGeom prst="curvedConnector3">
            <a:avLst/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kromde verbindingslijn 11"/>
          <p:cNvCxnSpPr/>
          <p:nvPr/>
        </p:nvCxnSpPr>
        <p:spPr>
          <a:xfrm>
            <a:off x="2411760" y="3500547"/>
            <a:ext cx="1440160" cy="1368613"/>
          </a:xfrm>
          <a:prstGeom prst="curvedConnector3">
            <a:avLst/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Praktijkopdracht </a:t>
            </a:r>
            <a:r>
              <a:rPr lang="nl-NL" sz="1200" i="1" dirty="0" smtClean="0">
                <a:latin typeface="+mn-lt"/>
              </a:rPr>
              <a:t>les 2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/>
              <a:t>Opdracht:</a:t>
            </a:r>
            <a:r>
              <a:rPr lang="nl-NL" sz="3200" b="1" dirty="0" smtClean="0"/>
              <a:t> Identificatie vogels</a:t>
            </a:r>
          </a:p>
          <a:p>
            <a:pPr lvl="4"/>
            <a:endParaRPr lang="nl-NL" b="1" dirty="0"/>
          </a:p>
          <a:p>
            <a:pPr lvl="1"/>
            <a:r>
              <a:rPr lang="nl-NL" dirty="0" smtClean="0"/>
              <a:t>Bij deze opdracht mag je </a:t>
            </a:r>
            <a:r>
              <a:rPr lang="nl-NL" b="1" dirty="0" smtClean="0">
                <a:solidFill>
                  <a:srgbClr val="8FAA32"/>
                </a:solidFill>
              </a:rPr>
              <a:t>alleen</a:t>
            </a:r>
            <a:r>
              <a:rPr lang="nl-NL" dirty="0" smtClean="0"/>
              <a:t> werken</a:t>
            </a:r>
          </a:p>
          <a:p>
            <a:pPr lvl="2"/>
            <a:r>
              <a:rPr lang="nl-NL" dirty="0" smtClean="0"/>
              <a:t>Wil je liever overleggen? Doe dit dan in een </a:t>
            </a:r>
            <a:r>
              <a:rPr lang="nl-NL" b="1" dirty="0" smtClean="0">
                <a:solidFill>
                  <a:srgbClr val="8FAA32"/>
                </a:solidFill>
              </a:rPr>
              <a:t>tweetal</a:t>
            </a:r>
            <a:r>
              <a:rPr lang="nl-NL" dirty="0" smtClean="0"/>
              <a:t>!</a:t>
            </a:r>
          </a:p>
          <a:p>
            <a:pPr lvl="1"/>
            <a:r>
              <a:rPr lang="nl-NL" dirty="0" smtClean="0"/>
              <a:t>Lees het </a:t>
            </a:r>
            <a:r>
              <a:rPr lang="nl-NL" b="1" dirty="0" smtClean="0">
                <a:solidFill>
                  <a:srgbClr val="8FAA32"/>
                </a:solidFill>
              </a:rPr>
              <a:t>informatieblad</a:t>
            </a:r>
            <a:r>
              <a:rPr lang="nl-NL" dirty="0" smtClean="0"/>
              <a:t> goed door voordat jullie beginnen!</a:t>
            </a:r>
            <a:endParaRPr lang="nl-NL" dirty="0"/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Identificeer de vogels</a:t>
            </a:r>
            <a:r>
              <a:rPr lang="nl-NL" dirty="0" smtClean="0"/>
              <a:t> volgens het kleurensysteem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Theorievragen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versta je onder het exterieur?</a:t>
            </a: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Noem een onderdeel van de melkkoe dat belangrijk is bij keuringen.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Bij welk onderdeel van een paard, koe of geit meet je de hoogte van het dier</a:t>
            </a:r>
            <a:r>
              <a:rPr lang="nl-NL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Wat kun je vinden in een konijnenstandaard</a:t>
            </a:r>
            <a:r>
              <a:rPr lang="nl-NL" sz="2800" dirty="0" smtClean="0"/>
              <a:t>?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Wanneer je een signalementbeschrijving geeft van een dier kun je dit doen volgens GHROKA. Waar staan deze letters voor?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latin typeface="+mn-lt"/>
              </a:rPr>
              <a:t>Standaard </a:t>
            </a:r>
            <a:r>
              <a:rPr lang="nl-NL" u="sng" dirty="0" smtClean="0">
                <a:latin typeface="+mn-lt"/>
              </a:rPr>
              <a:t>reflectievragen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Welk </a:t>
            </a:r>
            <a:r>
              <a:rPr lang="nl-NL" sz="2800" dirty="0"/>
              <a:t>onderdeel ging goed en hoe kwam dit?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Zie </a:t>
            </a:r>
            <a:r>
              <a:rPr lang="nl-NL" sz="2800" dirty="0"/>
              <a:t>je verbeterpunten? </a:t>
            </a:r>
            <a:r>
              <a:rPr lang="nl-NL" sz="2800" i="1" dirty="0" smtClean="0"/>
              <a:t>(bij </a:t>
            </a:r>
            <a:r>
              <a:rPr lang="nl-NL" sz="2800" i="1" dirty="0"/>
              <a:t>de lesinhoud of bij </a:t>
            </a:r>
            <a:r>
              <a:rPr lang="nl-NL" sz="2800" i="1" dirty="0" smtClean="0"/>
              <a:t>jezelf)</a:t>
            </a:r>
            <a:endParaRPr lang="nl-NL" sz="2800" i="1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</a:t>
            </a:r>
            <a:r>
              <a:rPr lang="nl-NL" sz="2800" dirty="0"/>
              <a:t>heeft de samenwerking jou opgeleverd</a:t>
            </a:r>
            <a:r>
              <a:rPr lang="nl-NL" sz="2800" dirty="0" smtClean="0"/>
              <a:t>?</a:t>
            </a:r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Thema-inhoud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2635"/>
            <a:ext cx="7886700" cy="4874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smtClean="0"/>
              <a:t>Les 1 </a:t>
            </a:r>
            <a:r>
              <a:rPr lang="nl-NL" sz="1000" i="1" dirty="0" smtClean="0"/>
              <a:t>(2 x 50 min.)</a:t>
            </a:r>
          </a:p>
          <a:p>
            <a:r>
              <a:rPr lang="nl-NL" sz="1600" dirty="0" smtClean="0"/>
              <a:t>Soorten, rassen, variëteiten en typen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bekend met deze vier begrippen en kunt verklaren hoe ze met elkaar samenhangen</a:t>
            </a:r>
          </a:p>
          <a:p>
            <a:r>
              <a:rPr lang="nl-NL" sz="1600" dirty="0" smtClean="0"/>
              <a:t>Rassenkennis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</a:t>
            </a: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kunt van alle schooldieren het ras benoemen</a:t>
            </a:r>
          </a:p>
          <a:p>
            <a:r>
              <a:rPr lang="nl-NL" sz="1600" dirty="0" smtClean="0"/>
              <a:t>Kruisingen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een aantal voorbeelden benoemen van kruisingen tussen verschillende diersoorten</a:t>
            </a:r>
          </a:p>
          <a:p>
            <a:pPr marL="0" indent="0">
              <a:buNone/>
            </a:pPr>
            <a:endParaRPr lang="nl-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600" b="1" dirty="0" smtClean="0"/>
              <a:t>Les 2 </a:t>
            </a:r>
            <a:r>
              <a:rPr lang="nl-NL" sz="1000" i="1" dirty="0"/>
              <a:t>(2 x 50 min</a:t>
            </a:r>
            <a:r>
              <a:rPr lang="nl-NL" sz="1000" i="1" dirty="0" smtClean="0"/>
              <a:t>.)</a:t>
            </a:r>
            <a:endParaRPr lang="nl-NL" sz="1000" b="1" dirty="0" smtClean="0"/>
          </a:p>
          <a:p>
            <a:r>
              <a:rPr lang="nl-NL" sz="1600" dirty="0"/>
              <a:t>Exterieur</a:t>
            </a:r>
          </a:p>
          <a:p>
            <a:pPr marL="0" indent="0">
              <a:buNone/>
            </a:pP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wat wordt bedoeld met het exterieur van een dier en kunt van een willekeurig schooldier een omschrijving geven van het exterieur</a:t>
            </a:r>
          </a:p>
          <a:p>
            <a:r>
              <a:rPr lang="nl-NL" sz="1600" dirty="0" smtClean="0"/>
              <a:t>Standaard en stamboek</a:t>
            </a:r>
            <a:endParaRPr lang="nl-NL" sz="1600" dirty="0"/>
          </a:p>
          <a:p>
            <a:pPr marL="0" indent="0">
              <a:buNone/>
            </a:pP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bekend 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 de inhoud van een standaard </a:t>
            </a:r>
            <a:r>
              <a:rPr lang="nl-NL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stamboek en 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weet </a:t>
            </a:r>
            <a:r>
              <a:rPr lang="nl-N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waar </a:t>
            </a: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 voor dienen</a:t>
            </a:r>
            <a:endParaRPr lang="nl-NL" sz="1600" dirty="0"/>
          </a:p>
          <a:p>
            <a:r>
              <a:rPr lang="nl-NL" sz="1600" dirty="0" smtClean="0"/>
              <a:t>Identificatie</a:t>
            </a:r>
          </a:p>
          <a:p>
            <a:pPr marL="0" indent="0">
              <a:buNone/>
            </a:pPr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bekend met een aantal verschillende manieren van identificeren: GHROKA, tatoeages en ringen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Exterieur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Namen en functies van </a:t>
            </a:r>
            <a:r>
              <a:rPr lang="nl-NL" u="sng" dirty="0" smtClean="0"/>
              <a:t>onderdelen</a:t>
            </a:r>
            <a:r>
              <a:rPr lang="nl-NL" dirty="0" smtClean="0"/>
              <a:t> van het dier kennen:</a:t>
            </a:r>
          </a:p>
          <a:p>
            <a:pPr lvl="1"/>
            <a:r>
              <a:rPr lang="nl-NL" dirty="0" smtClean="0"/>
              <a:t>Voor een </a:t>
            </a:r>
            <a:r>
              <a:rPr lang="nl-NL" b="1" dirty="0" smtClean="0">
                <a:solidFill>
                  <a:srgbClr val="8FAA32"/>
                </a:solidFill>
              </a:rPr>
              <a:t>dierverzorger</a:t>
            </a:r>
            <a:r>
              <a:rPr lang="nl-NL" dirty="0" smtClean="0"/>
              <a:t> handig om te weten wat bijvoorbeeld de </a:t>
            </a:r>
            <a:r>
              <a:rPr lang="nl-NL" i="1" dirty="0" smtClean="0"/>
              <a:t>schofthoogte </a:t>
            </a:r>
            <a:r>
              <a:rPr lang="nl-NL" dirty="0" smtClean="0"/>
              <a:t>is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Uitleg geven</a:t>
            </a:r>
            <a:r>
              <a:rPr lang="nl-NL" dirty="0" smtClean="0"/>
              <a:t> aan een specialist </a:t>
            </a:r>
            <a:r>
              <a:rPr lang="nl-NL" i="1" dirty="0" smtClean="0"/>
              <a:t>(dierarts)</a:t>
            </a:r>
            <a:r>
              <a:rPr lang="nl-NL" dirty="0" smtClean="0"/>
              <a:t> aan welk onderdeel het dier iets mankeert</a:t>
            </a:r>
          </a:p>
          <a:p>
            <a:pPr lvl="1"/>
            <a:r>
              <a:rPr lang="nl-NL" dirty="0" smtClean="0"/>
              <a:t>Op een </a:t>
            </a:r>
            <a:r>
              <a:rPr lang="nl-NL" b="1" dirty="0" smtClean="0">
                <a:solidFill>
                  <a:srgbClr val="8FAA32"/>
                </a:solidFill>
              </a:rPr>
              <a:t>keuring</a:t>
            </a:r>
            <a:r>
              <a:rPr lang="nl-NL" dirty="0" smtClean="0"/>
              <a:t> vertellen over een dier, daar worden de onderdelen van het dier goed bekeken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Exterieur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buitenkant van het dier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exterieur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5698"/>
            <a:ext cx="2448272" cy="20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/>
          <a:stretch/>
        </p:blipFill>
        <p:spPr bwMode="auto">
          <a:xfrm>
            <a:off x="467544" y="2523836"/>
            <a:ext cx="3816424" cy="33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exterieur k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66" y="4473115"/>
            <a:ext cx="142599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Exterieur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ym typeface="Wingdings" panose="05000000000000000000" pitchFamily="2" charset="2"/>
              </a:rPr>
              <a:t>Uitwendige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onderdelen van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de geit: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Picture 2" descr="Afbeeldingsresultaat voor onderdelen ge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/>
          <a:stretch/>
        </p:blipFill>
        <p:spPr bwMode="auto">
          <a:xfrm>
            <a:off x="3562006" y="1338735"/>
            <a:ext cx="5330474" cy="49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Exterieur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Dieren hebben </a:t>
            </a:r>
            <a:r>
              <a:rPr lang="nl-NL" b="1" dirty="0" smtClean="0">
                <a:solidFill>
                  <a:srgbClr val="8FAA32"/>
                </a:solidFill>
              </a:rPr>
              <a:t>functionele kenmerken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kenmerken die voor het functioneren van het dier erg belangrijk zijn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Hazewindhond: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nl-NL" i="1" dirty="0"/>
              <a:t>Renpaard:</a:t>
            </a:r>
            <a:r>
              <a:rPr lang="nl-NL" dirty="0"/>
              <a:t> </a:t>
            </a:r>
            <a:r>
              <a:rPr lang="nl-NL" dirty="0" smtClean="0">
                <a:solidFill>
                  <a:srgbClr val="8FAA32"/>
                </a:solidFill>
              </a:rPr>
              <a:t>?</a:t>
            </a:r>
            <a:endParaRPr lang="nl-NL" dirty="0">
              <a:solidFill>
                <a:srgbClr val="8FAA32"/>
              </a:solidFill>
            </a:endParaRP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Melkkoe: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>
                <a:solidFill>
                  <a:srgbClr val="8FAA32"/>
                </a:solidFill>
              </a:rPr>
              <a:t>?</a:t>
            </a:r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Exterieur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Dieren hebben </a:t>
            </a:r>
            <a:r>
              <a:rPr lang="nl-NL" b="1" dirty="0" smtClean="0">
                <a:solidFill>
                  <a:srgbClr val="8FAA32"/>
                </a:solidFill>
              </a:rPr>
              <a:t>functionele kenmerken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kenmerken die voor het functioneren van het dier erg belangrijk zijn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Hazewindhond:</a:t>
            </a:r>
            <a:r>
              <a:rPr lang="nl-NL" dirty="0" smtClean="0">
                <a:sym typeface="Wingdings" panose="05000000000000000000" pitchFamily="2" charset="2"/>
              </a:rPr>
              <a:t> goed gevormde benen</a:t>
            </a:r>
          </a:p>
          <a:p>
            <a:pPr lvl="1"/>
            <a:r>
              <a:rPr lang="nl-NL" i="1" dirty="0"/>
              <a:t>Renpaard:</a:t>
            </a:r>
            <a:r>
              <a:rPr lang="nl-NL" dirty="0"/>
              <a:t> </a:t>
            </a:r>
            <a:r>
              <a:rPr lang="nl-NL" dirty="0" err="1"/>
              <a:t>hoogbenige</a:t>
            </a:r>
            <a:r>
              <a:rPr lang="nl-NL" dirty="0"/>
              <a:t> bouw en atletisch vermogen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Melkkoe:</a:t>
            </a:r>
            <a:r>
              <a:rPr lang="nl-NL" dirty="0" smtClean="0">
                <a:sym typeface="Wingdings" panose="05000000000000000000" pitchFamily="2" charset="2"/>
              </a:rPr>
              <a:t> een goede uier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02" y="4221088"/>
            <a:ext cx="3009251" cy="2003302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Exterieur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Alle onderdelen hebben een eigen </a:t>
            </a:r>
            <a:r>
              <a:rPr lang="nl-NL" i="1" dirty="0" smtClean="0"/>
              <a:t>functie</a:t>
            </a:r>
            <a:r>
              <a:rPr lang="nl-NL" dirty="0" smtClean="0"/>
              <a:t>:</a:t>
            </a:r>
          </a:p>
          <a:p>
            <a:pPr lvl="1"/>
            <a:r>
              <a:rPr lang="nl-NL" i="1" dirty="0" smtClean="0"/>
              <a:t>Lange achterpoten van een gerbil:</a:t>
            </a:r>
            <a:r>
              <a:rPr lang="nl-NL" dirty="0" smtClean="0"/>
              <a:t> sprongkracht</a:t>
            </a:r>
          </a:p>
          <a:p>
            <a:pPr lvl="1"/>
            <a:r>
              <a:rPr lang="nl-NL" i="1" dirty="0" smtClean="0"/>
              <a:t>Korte voorpoten met nagels van een gerbil:</a:t>
            </a:r>
            <a:r>
              <a:rPr lang="nl-NL" dirty="0" smtClean="0"/>
              <a:t> graafmachine</a:t>
            </a:r>
          </a:p>
          <a:p>
            <a:pPr lvl="1"/>
            <a:r>
              <a:rPr lang="nl-NL" i="1" dirty="0" smtClean="0"/>
              <a:t>Staart van een koe:</a:t>
            </a:r>
            <a:r>
              <a:rPr lang="nl-NL" dirty="0" smtClean="0"/>
              <a:t> lichaam vrijhouden </a:t>
            </a:r>
            <a:r>
              <a:rPr lang="nl-NL" dirty="0"/>
              <a:t>van </a:t>
            </a:r>
            <a:r>
              <a:rPr lang="nl-NL" dirty="0" smtClean="0"/>
              <a:t>insecten</a:t>
            </a:r>
          </a:p>
          <a:p>
            <a:pPr lvl="1"/>
            <a:r>
              <a:rPr lang="nl-NL" i="1" dirty="0" smtClean="0"/>
              <a:t>Staart van een aap:</a:t>
            </a:r>
            <a:r>
              <a:rPr lang="nl-NL" dirty="0" smtClean="0"/>
              <a:t> evenwicht bewaren</a:t>
            </a:r>
          </a:p>
          <a:p>
            <a:pPr lvl="3"/>
            <a:endParaRPr lang="nl-NL" dirty="0" smtClean="0"/>
          </a:p>
          <a:p>
            <a:r>
              <a:rPr lang="nl-NL" dirty="0" smtClean="0"/>
              <a:t>Onderdelen </a:t>
            </a:r>
            <a:r>
              <a:rPr lang="nl-NL" dirty="0"/>
              <a:t>van dieren kunnen </a:t>
            </a:r>
            <a:r>
              <a:rPr lang="nl-NL" dirty="0" smtClean="0"/>
              <a:t>dus </a:t>
            </a:r>
            <a:r>
              <a:rPr lang="nl-NL" b="1" dirty="0" smtClean="0">
                <a:solidFill>
                  <a:srgbClr val="8FAA32"/>
                </a:solidFill>
              </a:rPr>
              <a:t>verschillende </a:t>
            </a:r>
            <a:r>
              <a:rPr lang="nl-NL" b="1" dirty="0">
                <a:solidFill>
                  <a:srgbClr val="8FAA32"/>
                </a:solidFill>
              </a:rPr>
              <a:t>functies</a:t>
            </a:r>
            <a:r>
              <a:rPr lang="nl-NL" dirty="0"/>
              <a:t> </a:t>
            </a:r>
            <a:r>
              <a:rPr lang="nl-NL" dirty="0" smtClean="0"/>
              <a:t>hebben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Standaard en stamboek </a:t>
            </a:r>
            <a:r>
              <a:rPr lang="nl-NL" sz="1200" i="1" dirty="0" smtClean="0"/>
              <a:t>les 2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</a:t>
            </a:r>
            <a:r>
              <a:rPr lang="nl-NL" b="1" dirty="0">
                <a:solidFill>
                  <a:srgbClr val="8FAA32"/>
                </a:solidFill>
              </a:rPr>
              <a:t>standaard</a:t>
            </a:r>
            <a:r>
              <a:rPr lang="nl-NL" dirty="0"/>
              <a:t> is een boek waarin de </a:t>
            </a:r>
            <a:r>
              <a:rPr lang="nl-NL" u="sng" dirty="0"/>
              <a:t>ideale kenmerken</a:t>
            </a:r>
            <a:r>
              <a:rPr lang="nl-NL" dirty="0"/>
              <a:t> van een ras beschreven </a:t>
            </a:r>
            <a:r>
              <a:rPr lang="nl-NL" dirty="0" smtClean="0"/>
              <a:t>zijn</a:t>
            </a:r>
          </a:p>
          <a:p>
            <a:pPr lvl="1"/>
            <a:r>
              <a:rPr lang="nl-NL" dirty="0" smtClean="0"/>
              <a:t>Gewicht</a:t>
            </a:r>
            <a:r>
              <a:rPr lang="nl-NL" dirty="0"/>
              <a:t>, type, bouw, </a:t>
            </a:r>
            <a:r>
              <a:rPr lang="nl-NL" dirty="0" smtClean="0"/>
              <a:t>kleur, etc.</a:t>
            </a:r>
          </a:p>
          <a:p>
            <a:pPr lvl="3"/>
            <a:endParaRPr lang="nl-NL" dirty="0" smtClean="0"/>
          </a:p>
          <a:p>
            <a:r>
              <a:rPr lang="nl-NL" dirty="0" smtClean="0"/>
              <a:t>Bijna alle diersoorten hebben een standaard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 descr="http://www.kleindierliefhebbers.nl/site/images/stories/shop/voorblad%20standaard%20cavias%20et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624">
            <a:off x="2802875" y="4226628"/>
            <a:ext cx="2049229" cy="2342952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leindierliefhebbers.nl/site/images/stories/shop/konijnenstanda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171">
            <a:off x="4676200" y="4364254"/>
            <a:ext cx="1858525" cy="2294475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8021</TotalTime>
  <Words>918</Words>
  <Application>Microsoft Office PowerPoint</Application>
  <PresentationFormat>Diavoorstelling (4:3)</PresentationFormat>
  <Paragraphs>159</Paragraphs>
  <Slides>19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Kantoorthema</vt:lpstr>
      <vt:lpstr>Rassen Les 2</vt:lpstr>
      <vt:lpstr>Thema-inhoud</vt:lpstr>
      <vt:lpstr>Exterieur les 2</vt:lpstr>
      <vt:lpstr>Exterieur les 2</vt:lpstr>
      <vt:lpstr>Exterieur les 2</vt:lpstr>
      <vt:lpstr>Exterieur les 2</vt:lpstr>
      <vt:lpstr>Exterieur les 2</vt:lpstr>
      <vt:lpstr>Exterieur les 2</vt:lpstr>
      <vt:lpstr>Standaard en stamboek les 2</vt:lpstr>
      <vt:lpstr>Standaard en stamboek les 2</vt:lpstr>
      <vt:lpstr>Standaard en stamboek les 2</vt:lpstr>
      <vt:lpstr>Standaard en stamboek les 2</vt:lpstr>
      <vt:lpstr>Praktijkopdracht les 2</vt:lpstr>
      <vt:lpstr>Identificatie les 2</vt:lpstr>
      <vt:lpstr>Identificatie les 2</vt:lpstr>
      <vt:lpstr>Praktijkopdracht les 2</vt:lpstr>
      <vt:lpstr>Theorievragen les 2</vt:lpstr>
      <vt:lpstr>Standaard reflectievragen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266</cp:revision>
  <cp:lastPrinted>2015-01-10T16:11:12Z</cp:lastPrinted>
  <dcterms:created xsi:type="dcterms:W3CDTF">2014-09-23T08:37:22Z</dcterms:created>
  <dcterms:modified xsi:type="dcterms:W3CDTF">2020-03-17T10:54:11Z</dcterms:modified>
</cp:coreProperties>
</file>